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1"/>
  </p:notesMasterIdLst>
  <p:sldIdLst>
    <p:sldId id="256" r:id="rId2"/>
    <p:sldId id="308" r:id="rId3"/>
    <p:sldId id="357" r:id="rId4"/>
    <p:sldId id="371" r:id="rId5"/>
    <p:sldId id="358" r:id="rId6"/>
    <p:sldId id="311" r:id="rId7"/>
    <p:sldId id="312" r:id="rId8"/>
    <p:sldId id="359" r:id="rId9"/>
    <p:sldId id="313" r:id="rId10"/>
    <p:sldId id="360" r:id="rId11"/>
    <p:sldId id="314" r:id="rId12"/>
    <p:sldId id="372" r:id="rId13"/>
    <p:sldId id="365" r:id="rId14"/>
    <p:sldId id="364" r:id="rId15"/>
    <p:sldId id="367" r:id="rId16"/>
    <p:sldId id="369" r:id="rId17"/>
    <p:sldId id="347" r:id="rId18"/>
    <p:sldId id="353" r:id="rId19"/>
    <p:sldId id="37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434" autoAdjust="0"/>
  </p:normalViewPr>
  <p:slideViewPr>
    <p:cSldViewPr>
      <p:cViewPr>
        <p:scale>
          <a:sx n="71" d="100"/>
          <a:sy n="7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56152467304628E-2"/>
          <c:y val="3.2525980447019659E-3"/>
          <c:w val="0.9420876950653907"/>
          <c:h val="0.88709668744658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PCD Yaima.xls]Indicadores'!$C$4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algn="ctr" rtl="1">
                    <a:defRPr sz="10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'[rev Tomasi PCD Yaima.xls]Indicadores'!$D$3:$F$3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PCD Yaima.xls]Indicadores'!$D$4:$F$4</c:f>
              <c:numCache>
                <c:formatCode>0.0%</c:formatCode>
                <c:ptCount val="3"/>
                <c:pt idx="0">
                  <c:v>0.34879032258064518</c:v>
                </c:pt>
                <c:pt idx="1">
                  <c:v>0.53830645161290325</c:v>
                </c:pt>
                <c:pt idx="2">
                  <c:v>0.70161290322580649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936666912"/>
        <c:axId val="-731511376"/>
      </c:barChart>
      <c:catAx>
        <c:axId val="-9366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731511376"/>
        <c:crosses val="autoZero"/>
        <c:auto val="1"/>
        <c:lblAlgn val="ctr"/>
        <c:lblOffset val="100"/>
        <c:noMultiLvlLbl val="0"/>
      </c:catAx>
      <c:valAx>
        <c:axId val="-7315113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936666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PCD Yaima.xls]Indicadores'!$R$4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'[rev Tomasi PCD Yaima.xls]Indicadores'!$S$3:$U$3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PCD Yaima.xls]Indicadores'!$S$4:$U$4</c:f>
              <c:numCache>
                <c:formatCode>0.0%</c:formatCode>
                <c:ptCount val="3"/>
                <c:pt idx="0">
                  <c:v>0.31967213114754101</c:v>
                </c:pt>
                <c:pt idx="1">
                  <c:v>0.5901639344262295</c:v>
                </c:pt>
                <c:pt idx="2">
                  <c:v>0.72131147540983609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734646144"/>
        <c:axId val="-734645600"/>
      </c:barChart>
      <c:catAx>
        <c:axId val="-73464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734645600"/>
        <c:crosses val="autoZero"/>
        <c:auto val="1"/>
        <c:lblAlgn val="ctr"/>
        <c:lblOffset val="100"/>
        <c:noMultiLvlLbl val="0"/>
      </c:catAx>
      <c:valAx>
        <c:axId val="-73464560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7346461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0910545069188E-2"/>
          <c:y val="7.2356632738812501E-2"/>
          <c:w val="0.93518178909861627"/>
          <c:h val="0.84302349596483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PCD Yaima.xls]Indicadores'!$C$20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'[rev Tomasi PCD Yaima.xls]Indicadores'!$D$19:$F$19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PCD Yaima.xls]Indicadores'!$D$20:$F$20</c:f>
              <c:numCache>
                <c:formatCode>0.0%</c:formatCode>
                <c:ptCount val="3"/>
                <c:pt idx="0">
                  <c:v>0.97687861271676302</c:v>
                </c:pt>
                <c:pt idx="1">
                  <c:v>0.97378277153558057</c:v>
                </c:pt>
                <c:pt idx="2">
                  <c:v>0.9683908045977011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665665760"/>
        <c:axId val="-665668480"/>
      </c:barChart>
      <c:catAx>
        <c:axId val="-6656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665668480"/>
        <c:crosses val="autoZero"/>
        <c:auto val="1"/>
        <c:lblAlgn val="ctr"/>
        <c:lblOffset val="100"/>
        <c:noMultiLvlLbl val="0"/>
      </c:catAx>
      <c:valAx>
        <c:axId val="-6656684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665665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PCD Yaima.xls]Indicadores'!$R$20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'[rev Tomasi PCD Yaima.xls]Indicadores'!$S$19:$U$19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PCD Yaima.xls]Indicadores'!$S$20:$U$20</c:f>
              <c:numCache>
                <c:formatCode>0.0%</c:formatCode>
                <c:ptCount val="3"/>
                <c:pt idx="0">
                  <c:v>0.97435897435897434</c:v>
                </c:pt>
                <c:pt idx="1">
                  <c:v>0.97222222222222221</c:v>
                </c:pt>
                <c:pt idx="2">
                  <c:v>0.97727272727272729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734634720"/>
        <c:axId val="-734637984"/>
      </c:barChart>
      <c:catAx>
        <c:axId val="-7346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734637984"/>
        <c:crosses val="autoZero"/>
        <c:auto val="1"/>
        <c:lblAlgn val="ctr"/>
        <c:lblOffset val="100"/>
        <c:noMultiLvlLbl val="0"/>
      </c:catAx>
      <c:valAx>
        <c:axId val="-73463798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734634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PCD Yaima.xls]Indicadores'!$C$37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'[rev Tomasi PCD Yaima.xls]Indicadores'!$D$36:$F$36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PCD Yaima.xls]Indicadores'!$D$37:$F$37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936802096"/>
        <c:axId val="-936799920"/>
      </c:barChart>
      <c:catAx>
        <c:axId val="-9368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-936799920"/>
        <c:crosses val="autoZero"/>
        <c:auto val="1"/>
        <c:lblAlgn val="ctr"/>
        <c:lblOffset val="100"/>
        <c:noMultiLvlLbl val="0"/>
      </c:catAx>
      <c:valAx>
        <c:axId val="-93679992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936802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</a:t>
            </a:r>
            <a:r>
              <a:rPr lang="pt-BR" baseline="0" dirty="0" smtClean="0"/>
              <a:t> tu podes falar o slide e mencionar que as doenças HAS e DM atingem um grande contingente populacional, causam morbimortalidade e impactam negativamente a qualidade de vida das pessoas e por isso, qualquer atuação é bem vinda. Depois tu comentas e como é a nossa realidade – passa para outro slide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3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3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8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2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4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68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81" y="2133600"/>
            <a:ext cx="8982398" cy="1727200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pt-BR" sz="2800" b="1" dirty="0"/>
              <a:t> </a:t>
            </a:r>
            <a:br>
              <a:rPr lang="pt-BR" sz="2800" b="1" dirty="0"/>
            </a:br>
            <a:r>
              <a:rPr lang="pt-BR" sz="27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MELHORIA DA ATENÇÃO À SAÚDE DOS USUÁRIOS COM HIPERTENSÃO E/ OU DIABETES NA UNIDADE DE SAÚDE DO CAIC, JOSÉ DE FREITAS/PI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869160"/>
            <a:ext cx="911825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YAIMA RIBEAUX BROOKS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Orientadora (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T9G4): 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Fabiana Vargas Ferreira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dirty="0" smtClean="0">
                <a:solidFill>
                  <a:srgbClr val="002060"/>
                </a:solidFill>
                <a:latin typeface="+mn-lt"/>
              </a:rPr>
              <a:t>Teresina, 11 de Abril de 2016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7652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319" y="312154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4527" y="336447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2884" y="260648"/>
            <a:ext cx="9028171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1 - Ampliar a cobertura a hipertensos e/ou diabéticos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03641" y="1916832"/>
            <a:ext cx="3240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Pré-Intervenção:32%;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50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%;</a:t>
            </a: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36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72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88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Dificuldades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6136" y="5229200"/>
            <a:ext cx="3347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002060"/>
                </a:solidFill>
                <a:latin typeface="+mn-lt"/>
              </a:rPr>
              <a:t>Cobertura do programa de atenção </a:t>
            </a:r>
            <a:r>
              <a:rPr lang="pt-BR" sz="1400" dirty="0" smtClean="0">
                <a:solidFill>
                  <a:srgbClr val="002060"/>
                </a:solidFill>
                <a:latin typeface="+mn-lt"/>
              </a:rPr>
              <a:t>ao diabético na </a:t>
            </a:r>
            <a:r>
              <a:rPr lang="pt-BR" sz="1400" dirty="0">
                <a:solidFill>
                  <a:srgbClr val="002060"/>
                </a:solidFill>
                <a:latin typeface="+mn-lt"/>
              </a:rPr>
              <a:t>unidade de saúde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88111835"/>
              </p:ext>
            </p:extLst>
          </p:nvPr>
        </p:nvGraphicFramePr>
        <p:xfrm>
          <a:off x="251520" y="1484784"/>
          <a:ext cx="5040560" cy="411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aos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r>
              <a:rPr lang="pt-BR" sz="2800" dirty="0" smtClean="0"/>
              <a:t>* </a:t>
            </a:r>
            <a:r>
              <a:rPr lang="pt-BR" sz="2800" dirty="0" smtClean="0">
                <a:solidFill>
                  <a:srgbClr val="002060"/>
                </a:solidFill>
              </a:rPr>
              <a:t>Exame clínico </a:t>
            </a:r>
            <a:r>
              <a:rPr lang="pt-BR" sz="2800" dirty="0" smtClean="0">
                <a:solidFill>
                  <a:srgbClr val="002060"/>
                </a:solidFill>
              </a:rPr>
              <a:t>apropriado – 100% em todos os meses.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002060"/>
                </a:solidFill>
              </a:rPr>
              <a:t> </a:t>
            </a:r>
            <a:r>
              <a:rPr lang="pt-BR" sz="2800" dirty="0" smtClean="0">
                <a:solidFill>
                  <a:srgbClr val="002060"/>
                </a:solidFill>
              </a:rPr>
              <a:t>* Exames Complementares em dia: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164018257"/>
              </p:ext>
            </p:extLst>
          </p:nvPr>
        </p:nvGraphicFramePr>
        <p:xfrm>
          <a:off x="189474" y="2492896"/>
          <a:ext cx="431051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lipse 10"/>
          <p:cNvSpPr/>
          <p:nvPr/>
        </p:nvSpPr>
        <p:spPr>
          <a:xfrm>
            <a:off x="350041" y="5384479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5013537"/>
            <a:ext cx="3240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169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260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337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778918090"/>
              </p:ext>
            </p:extLst>
          </p:nvPr>
        </p:nvGraphicFramePr>
        <p:xfrm>
          <a:off x="4716016" y="2492896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4968043" y="5384479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48064" y="5033553"/>
            <a:ext cx="3240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38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70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86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9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7264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+mn-lt"/>
              </a:rPr>
              <a:t>Exame dos pés em pessoas diabéticas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:</a:t>
            </a:r>
            <a:endParaRPr lang="pt-BR" sz="24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1088" y="1581957"/>
            <a:ext cx="849694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Prescrição de medicamentos da farmácia 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popular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: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5348" y="2512934"/>
            <a:ext cx="864096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Avaliação da necessidade de atendimento odontológico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: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17635"/>
            <a:ext cx="3600400" cy="27814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8249"/>
            <a:ext cx="3600400" cy="240026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08104" y="795714"/>
            <a:ext cx="17281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100%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04248" y="1743508"/>
            <a:ext cx="17281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100%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10672" y="3093934"/>
            <a:ext cx="17281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100%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01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41" y="516742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3 </a:t>
            </a:r>
            <a:r>
              <a:rPr lang="pt-BR" sz="2800" u="sng" dirty="0">
                <a:solidFill>
                  <a:srgbClr val="002060"/>
                </a:solidFill>
              </a:rPr>
              <a:t>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adesão de hipertensos </a:t>
            </a:r>
            <a:r>
              <a:rPr lang="pt-BR" sz="2800" u="sng" dirty="0">
                <a:solidFill>
                  <a:srgbClr val="002060"/>
                </a:solidFill>
              </a:rPr>
              <a:t>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 ao programa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</a:t>
            </a:r>
            <a:r>
              <a:rPr lang="pt-BR" sz="2800" dirty="0">
                <a:solidFill>
                  <a:srgbClr val="002060"/>
                </a:solidFill>
              </a:rPr>
              <a:t>Buscar </a:t>
            </a:r>
            <a:r>
              <a:rPr lang="pt-BR" sz="2800" dirty="0" smtClean="0">
                <a:solidFill>
                  <a:srgbClr val="002060"/>
                </a:solidFill>
              </a:rPr>
              <a:t>hipertensos </a:t>
            </a:r>
            <a:r>
              <a:rPr lang="pt-BR" sz="2800" dirty="0">
                <a:solidFill>
                  <a:srgbClr val="002060"/>
                </a:solidFill>
              </a:rPr>
              <a:t>e diabéticos faltosos às consultas na unidade de saúde conforme a periodicidade recomendada.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5364088" y="2779723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64679057"/>
              </p:ext>
            </p:extLst>
          </p:nvPr>
        </p:nvGraphicFramePr>
        <p:xfrm>
          <a:off x="323528" y="2961467"/>
          <a:ext cx="481673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ipse 9"/>
          <p:cNvSpPr/>
          <p:nvPr/>
        </p:nvSpPr>
        <p:spPr>
          <a:xfrm>
            <a:off x="7511716" y="2750839"/>
            <a:ext cx="936104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328647" y="3438441"/>
            <a:ext cx="3240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0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3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3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59588" y="3381774"/>
            <a:ext cx="3240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0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8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4 – Melhorar o registro das informações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*Manter ficha de </a:t>
            </a:r>
            <a:r>
              <a:rPr lang="pt-BR" sz="2800" dirty="0" smtClean="0">
                <a:solidFill>
                  <a:srgbClr val="002060"/>
                </a:solidFill>
              </a:rPr>
              <a:t>acompanhamento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6138" y="2492896"/>
            <a:ext cx="9031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652120" y="980728"/>
            <a:ext cx="17281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100%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41276" y="2939784"/>
            <a:ext cx="86409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5 – Mapear hipertensos e/dou diabéticos de risco para doença cardiovascular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*Realizar estratificação do risco cardiovascular.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75856" y="5384479"/>
            <a:ext cx="17281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100%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0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66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Todas as metas de QUALIDADE = 100%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487574"/>
            <a:ext cx="86409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6 – Promover a saúde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* Orientação nutricional, prática de atividade física regular, tabagismo e higiene bucal.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3749937"/>
            <a:ext cx="17281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100%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10" y="2720629"/>
            <a:ext cx="20214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5496" y="-10596"/>
            <a:ext cx="89289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8" name="Imagem 7" descr="D:\MEDICINA\ESPECIALIZAÇAO\Tarea Yaima\fotos de atividades da intervenção\20141009_120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99689" cy="25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D:\MEDICINA\ESPECIALIZAÇAO\Tarea Yaima\fotos de atividades da intervenção\20151119_0827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95232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D:\MEDICINA\ESPECIALIZAÇAO\Tarea Yaima\fotos de atividades da intervenção\20151119_0827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1" y="3312208"/>
            <a:ext cx="2376681" cy="335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D:\MEDICINA\ESPECIALIZAÇAO\Tarea Yaima\fotos de atividades da intervenção\20151109_1007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6155" y="3897056"/>
            <a:ext cx="316835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D:\MEDICINA\ESPECIALIZAÇAO\Tarea Yaima\fotos de atividades da intervenção\20151109_1009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3150"/>
            <a:ext cx="2376264" cy="273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" y="-143841"/>
            <a:ext cx="2962672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768" y="1124744"/>
            <a:ext cx="8719720" cy="494888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Importância para a </a:t>
            </a:r>
            <a:r>
              <a:rPr lang="pt-BR" b="1" dirty="0" smtClean="0">
                <a:solidFill>
                  <a:srgbClr val="FF0000"/>
                </a:solidFill>
              </a:rPr>
              <a:t>equipe, serviço e comunidade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Capacitação e </a:t>
            </a:r>
            <a:r>
              <a:rPr lang="pt-BR" sz="2800" dirty="0" smtClean="0">
                <a:solidFill>
                  <a:srgbClr val="002060"/>
                </a:solidFill>
              </a:rPr>
              <a:t>Qualificação;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União e atuação </a:t>
            </a:r>
            <a:r>
              <a:rPr lang="pt-BR" sz="2800" dirty="0" smtClean="0">
                <a:solidFill>
                  <a:srgbClr val="002060"/>
                </a:solidFill>
              </a:rPr>
              <a:t>multidisciplinar da equipe;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Organização e </a:t>
            </a:r>
            <a:r>
              <a:rPr lang="pt-BR" sz="2800" dirty="0" smtClean="0">
                <a:solidFill>
                  <a:srgbClr val="002060"/>
                </a:solidFill>
              </a:rPr>
              <a:t>Satisfação dos usuários;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Uso dos Protocolos Oficiais;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Usuários com maior conhecimento e engajamento público;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Atendimento mais qualificado e resolutivo. </a:t>
            </a:r>
            <a:endParaRPr lang="pt-BR" sz="2800" dirty="0" smtClean="0">
              <a:solidFill>
                <a:srgbClr val="002060"/>
              </a:solidFill>
            </a:endParaRPr>
          </a:p>
          <a:p>
            <a:endParaRPr lang="pt-BR" sz="28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85184"/>
            <a:ext cx="1512169" cy="14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258816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Reflexão Crítica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76" y="2001416"/>
            <a:ext cx="8779804" cy="505871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O curso oferece ferramentas para se trabalhar na Atenção Primária à Saúde. Exemplo: Análise Situacional;</a:t>
            </a:r>
          </a:p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Maior conhecimento e qualificação da prática clínica: casos interativos e estudos de prática clínica;</a:t>
            </a:r>
          </a:p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Valorização do trabalho em equipe. </a:t>
            </a:r>
          </a:p>
          <a:p>
            <a:pPr marL="0" indent="0"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4" y="4797152"/>
            <a:ext cx="1440160" cy="1579812"/>
          </a:xfrm>
          <a:prstGeom prst="rect">
            <a:avLst/>
          </a:prstGeom>
        </p:spPr>
      </p:pic>
      <p:pic>
        <p:nvPicPr>
          <p:cNvPr id="7" name="Imagem 6" descr="D:\MEDICINA\ESPECIALIZAÇAO\Tarea Yaima\fotos de atividades da intervenção\20141009_12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84" y="172126"/>
            <a:ext cx="2822580" cy="182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324399"/>
            <a:ext cx="42588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Agradecimentos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484784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Família;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Equipe de trabalho;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Usuários e suas famílias;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Orientadora;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Curso de Especialização em Saúde da Família. 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/>
          <a:stretch/>
        </p:blipFill>
        <p:spPr>
          <a:xfrm>
            <a:off x="5868144" y="620688"/>
            <a:ext cx="2664296" cy="34137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73" y="4419699"/>
            <a:ext cx="4405138" cy="20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5" y="-109373"/>
            <a:ext cx="296267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025659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** As doenças crônicas não transmissíveis (DCNT) têm etiologia multifatorial e se desenvolvem no decorrer da vida e são de longa duração;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** São consideradas um Problema de Saúde Pública e já são responsáveis por 72% das mortes no Brasil;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** Das 57 milhões de mortes previstas no mundo para 2008, 36 milhões são pelas DCNT;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** Exemplos de DCNT: Diabetes Mellitus, Hipertensão Arterial Sistêmica, Neoplasias, Cardiovasculares – todas com tratamentos disponíveis.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www.cve.saude.sp.gov.br/GIF/Dic_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14886"/>
            <a:ext cx="2644899" cy="19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56395" y="638132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+mn-lt"/>
              </a:rPr>
              <a:t>Lancet, 2011; WHO 2012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515" y="105147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Características do Município José de Freitas / PI</a:t>
            </a:r>
            <a:endParaRPr lang="pt-B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775" y="1239984"/>
            <a:ext cx="400168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População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(IBGE,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2010): 37,095;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Situa-se na região metropolitana de Teresina;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IDH: 0,618;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Há 21 estabelecimentos de saúde SUS, sendo 18 ESF e 3 tradicionais;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 Hospital;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 CEO;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Com NASF.</a:t>
            </a:r>
          </a:p>
          <a:p>
            <a:pPr algn="ctr">
              <a:lnSpc>
                <a:spcPct val="150000"/>
              </a:lnSpc>
            </a:pPr>
            <a:endParaRPr lang="pt-BR" sz="2000" dirty="0" smtClean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4" y="836712"/>
            <a:ext cx="4459703" cy="29655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" y="3789040"/>
            <a:ext cx="4459500" cy="29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0"/>
            <a:ext cx="8445500" cy="649575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sz="3600" b="1" dirty="0">
                <a:solidFill>
                  <a:srgbClr val="002060"/>
                </a:solidFill>
                <a:cs typeface="Arial" charset="0"/>
              </a:rPr>
              <a:t>UBS CAIC em José de Freitas</a:t>
            </a:r>
            <a:r>
              <a:rPr lang="es-VE" sz="3600" b="1" dirty="0">
                <a:solidFill>
                  <a:srgbClr val="002060"/>
                </a:solidFill>
                <a:cs typeface="Arial" charset="0"/>
              </a:rPr>
              <a:t>/PI</a:t>
            </a:r>
            <a:endParaRPr lang="pt-BR" sz="3600" b="1" dirty="0">
              <a:solidFill>
                <a:srgbClr val="002060"/>
              </a:solidFill>
              <a:cs typeface="Arial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>
                <a:solidFill>
                  <a:srgbClr val="002060"/>
                </a:solidFill>
                <a:cs typeface="Arial" pitchFamily="34" charset="0"/>
              </a:rPr>
              <a:t>Total de equipe: 1 </a:t>
            </a:r>
            <a:r>
              <a:rPr lang="pt-BR" sz="2800" dirty="0" smtClean="0">
                <a:solidFill>
                  <a:srgbClr val="002060"/>
                </a:solidFill>
                <a:cs typeface="Arial" pitchFamily="34" charset="0"/>
              </a:rPr>
              <a:t>ESF;</a:t>
            </a:r>
            <a:endParaRPr lang="pt-BR" sz="28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VE" sz="2800" dirty="0" smtClean="0">
                <a:solidFill>
                  <a:srgbClr val="002060"/>
                </a:solidFill>
                <a:cs typeface="Arial" pitchFamily="34" charset="0"/>
              </a:rPr>
              <a:t>8 Salas de </a:t>
            </a:r>
            <a:r>
              <a:rPr lang="es-VE" sz="2800" dirty="0" err="1" smtClean="0">
                <a:solidFill>
                  <a:srgbClr val="002060"/>
                </a:solidFill>
                <a:cs typeface="Arial" pitchFamily="34" charset="0"/>
              </a:rPr>
              <a:t>atendimento</a:t>
            </a:r>
            <a:r>
              <a:rPr lang="es-VE" sz="2800" dirty="0" smtClean="0">
                <a:solidFill>
                  <a:srgbClr val="002060"/>
                </a:solidFill>
                <a:cs typeface="Arial" pitchFamily="34" charset="0"/>
              </a:rPr>
              <a:t>;</a:t>
            </a:r>
            <a:endParaRPr lang="es-VE" sz="28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VE" sz="28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s-VE" sz="2800" dirty="0" err="1" smtClean="0">
                <a:solidFill>
                  <a:srgbClr val="002060"/>
                </a:solidFill>
                <a:cs typeface="Arial" pitchFamily="34" charset="0"/>
              </a:rPr>
              <a:t>Consultório</a:t>
            </a:r>
            <a:r>
              <a:rPr lang="es-VE" sz="28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s-VE" sz="2800" dirty="0" smtClean="0">
                <a:solidFill>
                  <a:srgbClr val="002060"/>
                </a:solidFill>
                <a:cs typeface="Arial" pitchFamily="34" charset="0"/>
              </a:rPr>
              <a:t>Odontológico;</a:t>
            </a:r>
            <a:endParaRPr lang="pt-BR" sz="2800" dirty="0">
              <a:solidFill>
                <a:srgbClr val="00206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>
                <a:solidFill>
                  <a:srgbClr val="002060"/>
                </a:solidFill>
                <a:cs typeface="Arial" pitchFamily="34" charset="0"/>
              </a:rPr>
              <a:t>Não utilização de protocolos de atendimento para Doenças </a:t>
            </a:r>
            <a:r>
              <a:rPr lang="pt-BR" sz="2800" dirty="0" smtClean="0">
                <a:solidFill>
                  <a:srgbClr val="002060"/>
                </a:solidFill>
                <a:cs typeface="Arial" pitchFamily="34" charset="0"/>
              </a:rPr>
              <a:t>Crônicas Não-Transmissíveis;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2060"/>
                </a:solidFill>
                <a:cs typeface="Arial" pitchFamily="34" charset="0"/>
              </a:rPr>
              <a:t>Equipe: médica, enfermeira, técnica de enfermagem, dentista e auxiliar de saúde bucal, motorista e auxiliar de limpeza. </a:t>
            </a:r>
            <a:endParaRPr lang="pt-BR" sz="2800" dirty="0">
              <a:solidFill>
                <a:srgbClr val="002060"/>
              </a:solidFill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sz="3400" dirty="0">
              <a:solidFill>
                <a:srgbClr val="002060"/>
              </a:solidFill>
              <a:cs typeface="Arial" pitchFamily="34" charset="0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>
            <a:off x="179512" y="188640"/>
            <a:ext cx="1008112" cy="6480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4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85" y="476672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Situação da Ação Program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ática Antes da Intervenção</a:t>
            </a:r>
            <a:endParaRPr lang="pt-BR" sz="24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</p:txBody>
      </p:sp>
      <p:pic>
        <p:nvPicPr>
          <p:cNvPr id="2050" name="Picture 2" descr="http://www.portalguaira.com/wp-content/uploads/2014/08/TAXA-DE-CRESCIMENTO-POPUL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937023" cy="19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3395" y="1462132"/>
            <a:ext cx="884281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Caderno de Ações Programáticas – </a:t>
            </a:r>
            <a:r>
              <a:rPr lang="pt-BR" sz="2400" b="1" dirty="0" err="1" smtClean="0">
                <a:solidFill>
                  <a:srgbClr val="002060"/>
                </a:solidFill>
                <a:latin typeface="+mn-lt"/>
              </a:rPr>
              <a:t>Pré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-Intervenção: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usuários com HAS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298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cobertura de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46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%)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e para usuários com DM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59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cobertura de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32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%);</a:t>
            </a: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Registros praticamente inexistentes;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Sem grupos de educação, prevenção e promoção à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Necessidade de participação de toda a equipe para ofertar atenção e assistência </a:t>
            </a:r>
            <a:r>
              <a:rPr lang="pt-BR" sz="2400" smtClean="0">
                <a:solidFill>
                  <a:srgbClr val="002060"/>
                </a:solidFill>
                <a:latin typeface="+mn-lt"/>
              </a:rPr>
              <a:t>mais </a:t>
            </a:r>
            <a:r>
              <a:rPr lang="pt-BR" sz="2400" smtClean="0">
                <a:solidFill>
                  <a:srgbClr val="002060"/>
                </a:solidFill>
                <a:latin typeface="+mn-lt"/>
              </a:rPr>
              <a:t>qualificadas;</a:t>
            </a:r>
            <a:endParaRPr lang="pt-BR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Necessidade de capacitar a equipe de acordo com os protocolos oficiais do Ministério da Saúde.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5" y="204211"/>
            <a:ext cx="3641576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91084"/>
            <a:ext cx="8964488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  <a:cs typeface="Arial" panose="020B0604020202020204" pitchFamily="34" charset="0"/>
              </a:rPr>
              <a:t>Melhorar a atenção à saúde dos usuários com HAS e DM da UBS do CAIC no município do José de Freitas</a:t>
            </a:r>
            <a:r>
              <a:rPr lang="es-VE" sz="2800" dirty="0">
                <a:solidFill>
                  <a:srgbClr val="002060"/>
                </a:solidFill>
                <a:cs typeface="Arial" panose="020B0604020202020204" pitchFamily="34" charset="0"/>
              </a:rPr>
              <a:t>/PI</a:t>
            </a:r>
            <a:r>
              <a:rPr lang="pt-BR" sz="2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829522" cy="36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08512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Objetivos Específicos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1</a:t>
            </a:r>
            <a:r>
              <a:rPr lang="pt-BR" dirty="0">
                <a:solidFill>
                  <a:srgbClr val="002060"/>
                </a:solidFill>
              </a:rPr>
              <a:t>. Ampliar a cobertura a hipertensos e/ou </a:t>
            </a:r>
            <a:r>
              <a:rPr lang="pt-BR" dirty="0" smtClean="0">
                <a:solidFill>
                  <a:srgbClr val="002060"/>
                </a:solidFill>
              </a:rPr>
              <a:t>diabéticos;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2. Melhorar </a:t>
            </a:r>
            <a:r>
              <a:rPr lang="pt-BR" dirty="0" smtClean="0">
                <a:solidFill>
                  <a:srgbClr val="002060"/>
                </a:solidFill>
              </a:rPr>
              <a:t>a qualidade da atenção a hipertensos e/ou diabéticos;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3. Melhorar a </a:t>
            </a:r>
            <a:r>
              <a:rPr lang="pt-BR" dirty="0" smtClean="0">
                <a:solidFill>
                  <a:srgbClr val="002060"/>
                </a:solidFill>
              </a:rPr>
              <a:t>adesão de hipertensos e/ou diabéticos ao programa;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4. Melhorar o registro das </a:t>
            </a:r>
            <a:r>
              <a:rPr lang="pt-BR" dirty="0" smtClean="0">
                <a:solidFill>
                  <a:srgbClr val="002060"/>
                </a:solidFill>
              </a:rPr>
              <a:t>informações;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5. Mapear hipertensos </a:t>
            </a:r>
            <a:r>
              <a:rPr lang="pt-BR" dirty="0" smtClean="0">
                <a:solidFill>
                  <a:srgbClr val="002060"/>
                </a:solidFill>
              </a:rPr>
              <a:t>e/ou </a:t>
            </a:r>
            <a:r>
              <a:rPr lang="pt-BR" dirty="0">
                <a:solidFill>
                  <a:srgbClr val="002060"/>
                </a:solidFill>
              </a:rPr>
              <a:t>diabéticos de risco para doença </a:t>
            </a:r>
            <a:r>
              <a:rPr lang="pt-BR" dirty="0" smtClean="0">
                <a:solidFill>
                  <a:srgbClr val="002060"/>
                </a:solidFill>
              </a:rPr>
              <a:t>cardiovascular;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6. </a:t>
            </a:r>
            <a:r>
              <a:rPr lang="pt-BR" dirty="0" smtClean="0">
                <a:solidFill>
                  <a:srgbClr val="002060"/>
                </a:solidFill>
              </a:rPr>
              <a:t>Promover a saúde de hipertensos e/ou diabéticos.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716" y="1779687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Uso da Ficha Espelho, Planilha de Coleta de Dados, Panfletos do Ministério da Saúde e uso de Protocolos Oficiais (Cadernos 36 e 37);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Convite à participação dos membros da equipe, incluindo saúde bucal;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Controle e monitoramento (registro) das atividades;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Realização de grupos para educação, prevenção e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promoção;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Qualificação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da atenção e assistência.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6" y="108497"/>
            <a:ext cx="2267744" cy="1700808"/>
          </a:xfrm>
          <a:prstGeom prst="rect">
            <a:avLst/>
          </a:prstGeom>
        </p:spPr>
      </p:pic>
      <p:pic>
        <p:nvPicPr>
          <p:cNvPr id="4098" name="Picture 2" descr="https://encrypted-tbn3.gstatic.com/images?q=tbn:ANd9GcRJ7ybL4RsGsJNJKFxUt_eaDwMzW-qlA6kvZP9Elfxr-zYSv5dy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73" y="113261"/>
            <a:ext cx="1430670" cy="17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55" y="-162272"/>
            <a:ext cx="8946232" cy="9269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Metas, estimativas,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054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1 - Ampliar a cobertura a hipertensos 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46846" y="2420888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Pré-Intervenção:46%;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70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%;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173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267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348</a:t>
            </a: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Dificuldades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49078" y="5805264"/>
            <a:ext cx="2915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002060"/>
                </a:solidFill>
                <a:latin typeface="+mn-lt"/>
              </a:rPr>
              <a:t>Cobertura do programa de atenção ao hipertenso na unidade de saúde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78082306"/>
              </p:ext>
            </p:extLst>
          </p:nvPr>
        </p:nvGraphicFramePr>
        <p:xfrm>
          <a:off x="539552" y="1860102"/>
          <a:ext cx="5400600" cy="416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880</Words>
  <Application>Microsoft Office PowerPoint</Application>
  <PresentationFormat>Apresentação na tela (4:3)</PresentationFormat>
  <Paragraphs>141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 2</vt:lpstr>
      <vt:lpstr>Tema do Office</vt:lpstr>
      <vt:lpstr>  MELHORIA DA ATENÇÃO À SAÚDE DOS USUÁRIOS COM HIPERTENSÃO E/ OU DIABETES NA UNIDADE DE SAÚDE DO CAIC, JOSÉ DE FREITAS/PI</vt:lpstr>
      <vt:lpstr>Introdução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Apresentação do PowerPoint</vt:lpstr>
      <vt:lpstr>Metas, estimativas, Objetivos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fabiana vargas ferreira</cp:lastModifiedBy>
  <cp:revision>214</cp:revision>
  <dcterms:created xsi:type="dcterms:W3CDTF">2012-09-11T02:40:43Z</dcterms:created>
  <dcterms:modified xsi:type="dcterms:W3CDTF">2016-04-02T20:37:49Z</dcterms:modified>
</cp:coreProperties>
</file>